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9" r:id="rId10"/>
    <p:sldId id="261" r:id="rId11"/>
    <p:sldId id="262" r:id="rId12"/>
    <p:sldId id="270" r:id="rId13"/>
    <p:sldId id="263" r:id="rId14"/>
    <p:sldId id="264" r:id="rId15"/>
    <p:sldId id="265" r:id="rId16"/>
  </p:sldIdLst>
  <p:sldSz cx="9144000" cy="5143500" type="screen16x9"/>
  <p:notesSz cx="5143500" cy="9144000"/>
  <p:embeddedFontLst>
    <p:embeddedFont>
      <p:font typeface="Brygada 1918" panose="020B0604020202020204" charset="0"/>
      <p:regular r:id="rId18"/>
    </p:embeddedFont>
    <p:embeddedFont>
      <p:font typeface="Brygada 1918 SemiBold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572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  <p:pic>
        <p:nvPicPr>
          <p:cNvPr id="3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696120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Клиповое мышление современных детей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96119" y="2794695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Вызов времени и пути решения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060323" y="3314179"/>
            <a:ext cx="2549128" cy="266402"/>
          </a:xfrm>
          <a:prstGeom prst="roundRect">
            <a:avLst>
              <a:gd name="adj" fmla="val 63859"/>
            </a:avLst>
          </a:prstGeom>
          <a:solidFill>
            <a:srgbClr val="EAEDDE"/>
          </a:solidFill>
          <a:ln/>
        </p:spPr>
      </p:sp>
      <p:sp>
        <p:nvSpPr>
          <p:cNvPr id="6" name="Text 3"/>
          <p:cNvSpPr/>
          <p:nvPr/>
        </p:nvSpPr>
        <p:spPr>
          <a:xfrm>
            <a:off x="1498060" y="4517247"/>
            <a:ext cx="3673045" cy="356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33000"/>
              </a:lnSpc>
              <a:buNone/>
            </a:pPr>
            <a:r>
              <a:rPr lang="ru-RU" sz="1400" dirty="0" smtClean="0">
                <a:solidFill>
                  <a:srgbClr val="403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: </a:t>
            </a:r>
            <a:r>
              <a:rPr lang="ru-RU" sz="1400" dirty="0" err="1" smtClean="0">
                <a:solidFill>
                  <a:srgbClr val="403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Опритова</a:t>
            </a:r>
            <a:r>
              <a:rPr lang="ru-RU" sz="1400" dirty="0" smtClean="0">
                <a:solidFill>
                  <a:srgbClr val="4030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Алина Владимировна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85875" y="303684"/>
            <a:ext cx="396329" cy="168548"/>
          </a:xfrm>
          <a:prstGeom prst="roundRect">
            <a:avLst>
              <a:gd name="adj" fmla="val 67815"/>
            </a:avLst>
          </a:prstGeom>
          <a:noFill/>
          <a:ln w="4763">
            <a:solidFill>
              <a:srgbClr val="626C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347788" y="337021"/>
            <a:ext cx="729704" cy="101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60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БЛОК 2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285875" y="497830"/>
            <a:ext cx="334327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Динамика: Держим темп</a:t>
            </a:r>
            <a:endParaRPr lang="en-US" sz="18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285875" y="891480"/>
            <a:ext cx="7029450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Монотонность — главный враг внимания современного ребёнка. Занятие должно быть похоже на захватывающий фильм.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285875" y="1090836"/>
            <a:ext cx="6572250" cy="571500"/>
          </a:xfrm>
          <a:prstGeom prst="roundRect">
            <a:avLst>
              <a:gd name="adj" fmla="val 25000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300163" y="1105123"/>
            <a:ext cx="381000" cy="542925"/>
          </a:xfrm>
          <a:prstGeom prst="roundRect">
            <a:avLst>
              <a:gd name="adj" fmla="val 33000"/>
            </a:avLst>
          </a:prstGeom>
          <a:solidFill>
            <a:srgbClr val="626C3B"/>
          </a:solidFill>
          <a:ln/>
        </p:spPr>
      </p:sp>
      <p:sp>
        <p:nvSpPr>
          <p:cNvPr id="8" name="Text 6"/>
          <p:cNvSpPr/>
          <p:nvPr/>
        </p:nvSpPr>
        <p:spPr>
          <a:xfrm>
            <a:off x="1416844" y="1287289"/>
            <a:ext cx="142875" cy="1785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745159" y="1200373"/>
            <a:ext cx="11906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Правило «15 минут»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745159" y="1387599"/>
            <a:ext cx="6003429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Каждые 10–15 минут — смена деятельности и позы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285875" y="1726332"/>
            <a:ext cx="6572250" cy="571500"/>
          </a:xfrm>
          <a:prstGeom prst="roundRect">
            <a:avLst>
              <a:gd name="adj" fmla="val 25000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00163" y="1740619"/>
            <a:ext cx="381000" cy="542925"/>
          </a:xfrm>
          <a:prstGeom prst="roundRect">
            <a:avLst>
              <a:gd name="adj" fmla="val 33000"/>
            </a:avLst>
          </a:prstGeom>
          <a:solidFill>
            <a:srgbClr val="83792E"/>
          </a:solidFill>
          <a:ln/>
        </p:spPr>
      </p:sp>
      <p:sp>
        <p:nvSpPr>
          <p:cNvPr id="13" name="Text 11"/>
          <p:cNvSpPr/>
          <p:nvPr/>
        </p:nvSpPr>
        <p:spPr>
          <a:xfrm>
            <a:off x="1416844" y="1922785"/>
            <a:ext cx="142875" cy="1785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745159" y="1835869"/>
            <a:ext cx="1252091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Динамические паузы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767929" y="2077771"/>
            <a:ext cx="6003429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Движения по теме: изучаем животных — прыгаем, плаваем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285875" y="2361828"/>
            <a:ext cx="6572250" cy="571500"/>
          </a:xfrm>
          <a:prstGeom prst="roundRect">
            <a:avLst>
              <a:gd name="adj" fmla="val 25000"/>
            </a:avLst>
          </a:prstGeom>
          <a:solidFill>
            <a:srgbClr val="F6EBD4"/>
          </a:solidFill>
          <a:ln w="14288">
            <a:solidFill>
              <a:srgbClr val="E8AF3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300163" y="2376115"/>
            <a:ext cx="381000" cy="542925"/>
          </a:xfrm>
          <a:prstGeom prst="roundRect">
            <a:avLst>
              <a:gd name="adj" fmla="val 33000"/>
            </a:avLst>
          </a:prstGeom>
          <a:solidFill>
            <a:srgbClr val="E8AF3B"/>
          </a:solidFill>
          <a:ln/>
        </p:spPr>
      </p:sp>
      <p:sp>
        <p:nvSpPr>
          <p:cNvPr id="18" name="Text 16"/>
          <p:cNvSpPr/>
          <p:nvPr/>
        </p:nvSpPr>
        <p:spPr>
          <a:xfrm>
            <a:off x="1416844" y="2558281"/>
            <a:ext cx="142875" cy="1785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745159" y="2471365"/>
            <a:ext cx="11906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Элементы квеста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745159" y="2658591"/>
            <a:ext cx="6003429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Прогулка — «Поиск сокровищ» по карте-схеме участка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1285875" y="2997324"/>
            <a:ext cx="6572250" cy="571500"/>
          </a:xfrm>
          <a:prstGeom prst="roundRect">
            <a:avLst>
              <a:gd name="adj" fmla="val 25000"/>
            </a:avLst>
          </a:prstGeom>
          <a:solidFill>
            <a:srgbClr val="F6EBD4"/>
          </a:solidFill>
          <a:ln w="14288">
            <a:solidFill>
              <a:srgbClr val="CC914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300163" y="3011612"/>
            <a:ext cx="381000" cy="542925"/>
          </a:xfrm>
          <a:prstGeom prst="roundRect">
            <a:avLst>
              <a:gd name="adj" fmla="val 33000"/>
            </a:avLst>
          </a:prstGeom>
          <a:solidFill>
            <a:srgbClr val="CC914D"/>
          </a:solidFill>
          <a:ln/>
        </p:spPr>
      </p:sp>
      <p:sp>
        <p:nvSpPr>
          <p:cNvPr id="23" name="Text 21"/>
          <p:cNvSpPr/>
          <p:nvPr/>
        </p:nvSpPr>
        <p:spPr>
          <a:xfrm>
            <a:off x="1416844" y="3193777"/>
            <a:ext cx="142875" cy="1785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745159" y="3106862"/>
            <a:ext cx="1362596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Геймификация рутины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745159" y="3294087"/>
            <a:ext cx="6003429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Уборка игрушек — «Бюро находок» или «Скоростная заправка» на время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285875" y="3632820"/>
            <a:ext cx="6572250" cy="571500"/>
          </a:xfrm>
          <a:prstGeom prst="roundRect">
            <a:avLst>
              <a:gd name="adj" fmla="val 25000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300163" y="3647108"/>
            <a:ext cx="381000" cy="542925"/>
          </a:xfrm>
          <a:prstGeom prst="roundRect">
            <a:avLst>
              <a:gd name="adj" fmla="val 33000"/>
            </a:avLst>
          </a:prstGeom>
          <a:solidFill>
            <a:srgbClr val="626C3B"/>
          </a:solidFill>
          <a:ln/>
        </p:spPr>
      </p:sp>
      <p:sp>
        <p:nvSpPr>
          <p:cNvPr id="28" name="Text 26"/>
          <p:cNvSpPr/>
          <p:nvPr/>
        </p:nvSpPr>
        <p:spPr>
          <a:xfrm>
            <a:off x="1416844" y="3829273"/>
            <a:ext cx="142875" cy="1785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5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745159" y="3742358"/>
            <a:ext cx="11906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Смена локаций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745159" y="3929583"/>
            <a:ext cx="6003429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Работаем на ковре, у доски, на подушках — не только за столами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1285875" y="4268316"/>
            <a:ext cx="6572250" cy="571500"/>
          </a:xfrm>
          <a:prstGeom prst="roundRect">
            <a:avLst>
              <a:gd name="adj" fmla="val 25000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300163" y="4282604"/>
            <a:ext cx="381000" cy="542925"/>
          </a:xfrm>
          <a:prstGeom prst="roundRect">
            <a:avLst>
              <a:gd name="adj" fmla="val 33000"/>
            </a:avLst>
          </a:prstGeom>
          <a:solidFill>
            <a:srgbClr val="83792E"/>
          </a:solidFill>
          <a:ln/>
        </p:spPr>
      </p:sp>
      <p:sp>
        <p:nvSpPr>
          <p:cNvPr id="33" name="Text 31"/>
          <p:cNvSpPr/>
          <p:nvPr/>
        </p:nvSpPr>
        <p:spPr>
          <a:xfrm>
            <a:off x="1416844" y="4464769"/>
            <a:ext cx="142875" cy="1785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6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1745159" y="4377854"/>
            <a:ext cx="1190625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Визуальный таймер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745159" y="4565079"/>
            <a:ext cx="6003429" cy="127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Песочные часы или проекция создают элемент игры и учат чувствовать время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182" y="294233"/>
            <a:ext cx="1327993" cy="187375"/>
          </a:xfrm>
          <a:prstGeom prst="roundRect">
            <a:avLst>
              <a:gd name="adj" fmla="val 66675"/>
            </a:avLst>
          </a:prstGeom>
          <a:noFill/>
          <a:ln w="4763">
            <a:solidFill>
              <a:srgbClr val="626C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047378" y="330175"/>
            <a:ext cx="1650802" cy="115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65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ИГРА ПРОТИВ КЛИПОВОСТИ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980182" y="512118"/>
            <a:ext cx="5485433" cy="330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🕵</a:t>
            </a:r>
            <a:r>
              <a:rPr lang="en-US" sz="2000" dirty="0" smtClean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2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Секретный агент: Охота за деталями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182" y="1605260"/>
            <a:ext cx="4580409" cy="259556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819254" y="1033314"/>
            <a:ext cx="17585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4 этапа игры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819254" y="1281931"/>
            <a:ext cx="208211" cy="130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5819254" y="1444451"/>
            <a:ext cx="2349178" cy="14288"/>
          </a:xfrm>
          <a:prstGeom prst="rect">
            <a:avLst/>
          </a:prstGeom>
          <a:solidFill>
            <a:srgbClr val="626C3B"/>
          </a:solidFill>
          <a:ln/>
        </p:spPr>
      </p:sp>
      <p:sp>
        <p:nvSpPr>
          <p:cNvPr id="9" name="Text 6"/>
          <p:cNvSpPr/>
          <p:nvPr/>
        </p:nvSpPr>
        <p:spPr>
          <a:xfrm>
            <a:off x="5819254" y="1525042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Вход в роль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819254" y="1764134"/>
            <a:ext cx="2349178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«Мы — школа секретных агентов. Нам прислали секретное фото»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819254" y="2207493"/>
            <a:ext cx="208211" cy="130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5819254" y="2370013"/>
            <a:ext cx="2349178" cy="14288"/>
          </a:xfrm>
          <a:prstGeom prst="rect">
            <a:avLst/>
          </a:prstGeom>
          <a:solidFill>
            <a:srgbClr val="83792E"/>
          </a:solidFill>
          <a:ln/>
        </p:spPr>
      </p:sp>
      <p:sp>
        <p:nvSpPr>
          <p:cNvPr id="13" name="Text 10"/>
          <p:cNvSpPr/>
          <p:nvPr/>
        </p:nvSpPr>
        <p:spPr>
          <a:xfrm>
            <a:off x="5819254" y="2450604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Фаза созерцания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819254" y="2689696"/>
            <a:ext cx="2349178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60 секунд молча «сканируем» картину от неба до травинки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819254" y="3133055"/>
            <a:ext cx="208211" cy="130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5819254" y="3295576"/>
            <a:ext cx="2349178" cy="14288"/>
          </a:xfrm>
          <a:prstGeom prst="rect">
            <a:avLst/>
          </a:prstGeom>
          <a:solidFill>
            <a:srgbClr val="E8AF3B"/>
          </a:solidFill>
          <a:ln/>
        </p:spPr>
      </p:sp>
      <p:sp>
        <p:nvSpPr>
          <p:cNvPr id="17" name="Text 14"/>
          <p:cNvSpPr/>
          <p:nvPr/>
        </p:nvSpPr>
        <p:spPr>
          <a:xfrm>
            <a:off x="5819254" y="3376166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Проверка данных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819254" y="3615258"/>
            <a:ext cx="2349178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Убираем картину — задаём вопросы о деталях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819254" y="3914180"/>
            <a:ext cx="208211" cy="130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Shape 17"/>
          <p:cNvSpPr/>
          <p:nvPr/>
        </p:nvSpPr>
        <p:spPr>
          <a:xfrm>
            <a:off x="5819254" y="4076700"/>
            <a:ext cx="2349178" cy="14288"/>
          </a:xfrm>
          <a:prstGeom prst="rect">
            <a:avLst/>
          </a:prstGeom>
          <a:solidFill>
            <a:srgbClr val="CC914D"/>
          </a:solidFill>
          <a:ln/>
        </p:spPr>
      </p:sp>
      <p:sp>
        <p:nvSpPr>
          <p:cNvPr id="21" name="Text 18"/>
          <p:cNvSpPr/>
          <p:nvPr/>
        </p:nvSpPr>
        <p:spPr>
          <a:xfrm>
            <a:off x="5819254" y="4157290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Сверка</a:t>
            </a:r>
            <a:endParaRPr lang="en-US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5819254" y="4396383"/>
            <a:ext cx="2349178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Открываем картину — дети сами находят ответы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21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760437"/>
            <a:ext cx="579313" cy="275927"/>
          </a:xfrm>
          <a:prstGeom prst="roundRect">
            <a:avLst>
              <a:gd name="adj" fmla="val 61654"/>
            </a:avLst>
          </a:prstGeom>
          <a:noFill/>
          <a:ln w="4763">
            <a:solidFill>
              <a:srgbClr val="626C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5936" y="807690"/>
            <a:ext cx="856878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БЛОК 3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093068"/>
            <a:ext cx="627474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Глубина: Учим мыслить системно</a:t>
            </a:r>
            <a:endParaRPr lang="en-US" sz="27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19" y="1748656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Самый важный блок. Наша цель — научить ребёнка не просто потреблять контент, а анализировать и создавать его.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96119" y="2134939"/>
            <a:ext cx="4004965" cy="1053182"/>
          </a:xfrm>
          <a:prstGeom prst="roundRect">
            <a:avLst>
              <a:gd name="adj" fmla="val 20191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2640" y="2281461"/>
            <a:ext cx="193439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Чтение с остановками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2640" y="2587972"/>
            <a:ext cx="37119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Останавливаемся на кульминации: «Что было раньше? Что будет потом? Почему герой так поступил?»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642842" y="2134939"/>
            <a:ext cx="4005039" cy="1053182"/>
          </a:xfrm>
          <a:prstGeom prst="roundRect">
            <a:avLst>
              <a:gd name="adj" fmla="val 20191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89363" y="2281461"/>
            <a:ext cx="271752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Причинно-следственные связи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789363" y="2587972"/>
            <a:ext cx="37119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Восстанавливаем последовательность событий и рисуем схему-цепочку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96119" y="3329880"/>
            <a:ext cx="4004965" cy="1053182"/>
          </a:xfrm>
          <a:prstGeom prst="roundRect">
            <a:avLst>
              <a:gd name="adj" fmla="val 20191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2640" y="347640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Рефлексия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2640" y="3782913"/>
            <a:ext cx="37119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Не «понравилось/нет», а: «Я узнал…», «Мне было трудно…», «Я помог…»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42842" y="3329880"/>
            <a:ext cx="4005039" cy="1053182"/>
          </a:xfrm>
          <a:prstGeom prst="roundRect">
            <a:avLst>
              <a:gd name="adj" fmla="val 20191"/>
            </a:avLst>
          </a:prstGeom>
          <a:solidFill>
            <a:srgbClr val="CC914D"/>
          </a:solidFill>
          <a:ln w="4763">
            <a:solidFill>
              <a:srgbClr val="B277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89363" y="3476402"/>
            <a:ext cx="231725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Визуальное планирование</a:t>
            </a:r>
            <a:endParaRPr lang="en-US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789363" y="3782913"/>
            <a:ext cx="37119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Ребёнок сам перемещает карточки выполненных дел, видя результат во времени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1643" y="370582"/>
            <a:ext cx="1631975" cy="217215"/>
          </a:xfrm>
          <a:prstGeom prst="roundRect">
            <a:avLst>
              <a:gd name="adj" fmla="val 64858"/>
            </a:avLst>
          </a:prstGeom>
          <a:noFill/>
          <a:ln w="4763">
            <a:solidFill>
              <a:srgbClr val="626C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6801" y="410542"/>
            <a:ext cx="1938858" cy="13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70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УПРАЖНЕНИЕ ДЛЯ ПЕДАГОГОВ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21643" y="626641"/>
            <a:ext cx="3820939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От «клипа» к «понятию»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21643" y="1236464"/>
            <a:ext cx="19246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Задание для групп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21643" y="1517078"/>
            <a:ext cx="2649066" cy="9458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Каждая группа вытягивает </a:t>
            </a:r>
            <a:r>
              <a:rPr lang="en-US" sz="105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три случайных слова</a:t>
            </a:r>
            <a:r>
              <a:rPr lang="en-US" sz="105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и создаёт «новость из 2050 года», связывая их одной логикой. В конце — называет одним словом-понятием суть истории.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21643" y="2462882"/>
            <a:ext cx="2649066" cy="11320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22000"/>
              </a:lnSpc>
              <a:buSzPct val="100000"/>
              <a:buChar char="•"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Микроскоп · Пылесос · Доброта → </a:t>
            </a:r>
            <a:r>
              <a:rPr lang="en-US" sz="1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Забота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2000"/>
              </a:lnSpc>
              <a:buSzPct val="100000"/>
              <a:buChar char="•"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Смартфон · Лапти · Космос → </a:t>
            </a:r>
            <a:r>
              <a:rPr lang="en-US" sz="1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Преемственность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2000"/>
              </a:lnSpc>
              <a:buSzPct val="100000"/>
              <a:buChar char="•"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Кеды · Глобус · Чайник → </a:t>
            </a:r>
            <a:r>
              <a:rPr lang="en-US" sz="1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Ценность момента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2000"/>
              </a:lnSpc>
              <a:buSzPct val="100000"/>
              <a:buChar char="•"/>
            </a:pPr>
            <a:r>
              <a:rPr lang="en-US" sz="10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Зонтик · Нейросеть · Сказка → </a:t>
            </a:r>
            <a:r>
              <a:rPr lang="en-US" sz="10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Синтез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21643" y="4113762"/>
            <a:ext cx="2649066" cy="959272"/>
          </a:xfrm>
          <a:prstGeom prst="roundRect">
            <a:avLst>
              <a:gd name="adj" fmla="val 18358"/>
            </a:avLst>
          </a:prstGeom>
          <a:solidFill>
            <a:srgbClr val="B6D6FC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90" y="4302552"/>
            <a:ext cx="146745" cy="11735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03089" y="4250051"/>
            <a:ext cx="2150269" cy="686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Методический вывод: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Клип → Логика → Понятие. Именно так «клип» в голове превращается в знание.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1817" y="1492597"/>
            <a:ext cx="5165154" cy="2926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5162" y="508843"/>
            <a:ext cx="4784675" cy="830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6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Заключение: Быть якорем в океане шума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65162" y="1526307"/>
            <a:ext cx="4784675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5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Клиповое мышление — это реальность. У этих детей есть сильные стороны: скорость реакции, многозадачность, визуальная память</a:t>
            </a:r>
            <a:r>
              <a:rPr lang="en-US" sz="1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465162" y="2078385"/>
            <a:ext cx="4784675" cy="1723876"/>
          </a:xfrm>
          <a:prstGeom prst="roundRect">
            <a:avLst>
              <a:gd name="adj" fmla="val 11565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84213" y="2083147"/>
            <a:ext cx="2387575" cy="960165"/>
          </a:xfrm>
          <a:prstGeom prst="roundRect">
            <a:avLst>
              <a:gd name="adj" fmla="val 20763"/>
            </a:avLst>
          </a:prstGeom>
          <a:solidFill>
            <a:srgbClr val="626C3B"/>
          </a:solidFill>
          <a:ln/>
        </p:spPr>
      </p:sp>
      <p:sp>
        <p:nvSpPr>
          <p:cNvPr id="7" name="Text 4"/>
          <p:cNvSpPr/>
          <p:nvPr/>
        </p:nvSpPr>
        <p:spPr>
          <a:xfrm>
            <a:off x="602828" y="2216051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Не ломать природу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02828" y="2498452"/>
            <a:ext cx="2121768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Использовать сильные стороны клипового мышления как ресурс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2857500" y="2083147"/>
            <a:ext cx="2387575" cy="960165"/>
          </a:xfrm>
          <a:prstGeom prst="rect">
            <a:avLst/>
          </a:prstGeom>
          <a:solidFill>
            <a:srgbClr val="626C3B"/>
          </a:solidFill>
          <a:ln/>
        </p:spPr>
      </p:sp>
      <p:sp>
        <p:nvSpPr>
          <p:cNvPr id="10" name="Shape 7"/>
          <p:cNvSpPr/>
          <p:nvPr/>
        </p:nvSpPr>
        <p:spPr>
          <a:xfrm>
            <a:off x="2857500" y="2083147"/>
            <a:ext cx="14288" cy="960165"/>
          </a:xfrm>
          <a:prstGeom prst="roundRect">
            <a:avLst>
              <a:gd name="adj" fmla="val 1395299"/>
            </a:avLst>
          </a:prstGeom>
          <a:solidFill>
            <a:srgbClr val="9C9247"/>
          </a:solidFill>
          <a:ln/>
        </p:spPr>
      </p:sp>
      <p:sp>
        <p:nvSpPr>
          <p:cNvPr id="11" name="Text 8"/>
          <p:cNvSpPr/>
          <p:nvPr/>
        </p:nvSpPr>
        <p:spPr>
          <a:xfrm>
            <a:off x="2990404" y="2216051"/>
            <a:ext cx="1742033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Учить переключаться</a:t>
            </a:r>
            <a:endParaRPr lang="en-US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2990404" y="2498452"/>
            <a:ext cx="2121768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От быстрого сканирования — к глубокому погружению в суть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69925" y="3043312"/>
            <a:ext cx="4775150" cy="754187"/>
          </a:xfrm>
          <a:prstGeom prst="rect">
            <a:avLst/>
          </a:prstGeom>
          <a:solidFill>
            <a:srgbClr val="626C3B"/>
          </a:solidFill>
          <a:ln/>
        </p:spPr>
      </p:sp>
      <p:sp>
        <p:nvSpPr>
          <p:cNvPr id="14" name="Shape 11"/>
          <p:cNvSpPr/>
          <p:nvPr/>
        </p:nvSpPr>
        <p:spPr>
          <a:xfrm>
            <a:off x="469925" y="3043312"/>
            <a:ext cx="4775150" cy="14288"/>
          </a:xfrm>
          <a:prstGeom prst="roundRect">
            <a:avLst>
              <a:gd name="adj" fmla="val 1395299"/>
            </a:avLst>
          </a:prstGeom>
          <a:solidFill>
            <a:srgbClr val="CE9521"/>
          </a:solidFill>
          <a:ln/>
        </p:spPr>
      </p:sp>
      <p:sp>
        <p:nvSpPr>
          <p:cNvPr id="15" name="Text 12"/>
          <p:cNvSpPr/>
          <p:nvPr/>
        </p:nvSpPr>
        <p:spPr>
          <a:xfrm>
            <a:off x="602828" y="3176215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Давать глубину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02828" y="3458617"/>
            <a:ext cx="450934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Помогать связывать «осколки» информации в целостные понятия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64518" y="4082504"/>
            <a:ext cx="4585320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Давайте будем для них теми самыми якорями стабильности и глубины в океане информационного шума.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465162" y="3942383"/>
            <a:ext cx="14288" cy="692200"/>
          </a:xfrm>
          <a:prstGeom prst="rect">
            <a:avLst/>
          </a:prstGeom>
          <a:solidFill>
            <a:srgbClr val="626C3B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0640" y="391790"/>
            <a:ext cx="4188247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Дети сегодня — другие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40" y="1412304"/>
            <a:ext cx="5201469" cy="294746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1884" y="1153418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Новая реальность</a:t>
            </a:r>
            <a:endParaRPr lang="en-US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021884" y="1500932"/>
            <a:ext cx="2646164" cy="1297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Дети живут в мире TikTok, YouTube Shorts и бесконечной ленты новостей. Им сложно удерживать внимание на монотонной задаче, длинные тексты вызывают скуку, а потребность в новизне — постоянна.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021884" y="2948508"/>
            <a:ext cx="2646164" cy="1653555"/>
          </a:xfrm>
          <a:prstGeom prst="roundRect">
            <a:avLst>
              <a:gd name="adj" fmla="val 12458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178" y="3152329"/>
            <a:ext cx="171599" cy="13729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68070" y="3115791"/>
            <a:ext cx="2062683" cy="1297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Это не «плохие» дети. Это дети новой реальности. Наша задача — использовать их энергию и научить плавать в бурном информационном море.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3247" y="460731"/>
            <a:ext cx="6098604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Анатомия клипового мышления</a:t>
            </a:r>
            <a:endParaRPr lang="en-US" sz="2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63247" y="1159266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Клиповое мышление</a:t>
            </a: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— восприятие мира как набора коротких, ярких, но слабо связанных образов. Мозг привыкает к быстрой смене картинок и неохотно переключается на медленную, вдумчивую работу.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50402" y="2218766"/>
            <a:ext cx="2622724" cy="1847031"/>
          </a:xfrm>
          <a:prstGeom prst="roundRect">
            <a:avLst>
              <a:gd name="adj" fmla="val 11513"/>
            </a:avLst>
          </a:prstGeom>
          <a:solidFill>
            <a:srgbClr val="626C3B"/>
          </a:solidFill>
          <a:ln w="4763">
            <a:solidFill>
              <a:srgbClr val="626C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2640" y="2464519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626C3B"/>
          </a:solidFill>
          <a:ln/>
        </p:spPr>
      </p:sp>
      <p:sp>
        <p:nvSpPr>
          <p:cNvPr id="7" name="Text 4"/>
          <p:cNvSpPr/>
          <p:nvPr/>
        </p:nvSpPr>
        <p:spPr>
          <a:xfrm>
            <a:off x="932668" y="2457635"/>
            <a:ext cx="20757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Информационный шум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26613" y="2885658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Мозг защищается от перегрузки, фильтруя информацию и выхватывая лишь самое броское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225574" y="2218766"/>
            <a:ext cx="2622724" cy="1847031"/>
          </a:xfrm>
          <a:prstGeom prst="roundRect">
            <a:avLst>
              <a:gd name="adj" fmla="val 11513"/>
            </a:avLst>
          </a:prstGeom>
          <a:solidFill>
            <a:srgbClr val="626C3B"/>
          </a:solidFill>
          <a:ln w="4763">
            <a:solidFill>
              <a:srgbClr val="83792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350455" y="2376451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83792E"/>
          </a:solidFill>
          <a:ln/>
        </p:spPr>
      </p:sp>
      <p:sp>
        <p:nvSpPr>
          <p:cNvPr id="12" name="Text 8"/>
          <p:cNvSpPr/>
          <p:nvPr/>
        </p:nvSpPr>
        <p:spPr>
          <a:xfrm>
            <a:off x="3808069" y="250800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Цифровая среда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3312549" y="2937571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Алгоритмы соцсетей приучают к контенту длительностью 15–60 секунд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6025083" y="2218766"/>
            <a:ext cx="2622724" cy="1847031"/>
          </a:xfrm>
          <a:prstGeom prst="roundRect">
            <a:avLst>
              <a:gd name="adj" fmla="val 11513"/>
            </a:avLst>
          </a:prstGeom>
          <a:solidFill>
            <a:srgbClr val="626C3B"/>
          </a:solidFill>
          <a:ln w="4763">
            <a:solidFill>
              <a:srgbClr val="E8AF3B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6516516" y="248008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Геймификация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085329" y="2889795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Мгновенная обратная связь и быстрые награды формируют привычку к быстрому результату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13" y="2274783"/>
            <a:ext cx="426757" cy="4267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421" y="2374970"/>
            <a:ext cx="426757" cy="426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819299"/>
            <a:ext cx="573584" cy="275927"/>
          </a:xfrm>
          <a:prstGeom prst="roundRect">
            <a:avLst>
              <a:gd name="adj" fmla="val 61654"/>
            </a:avLst>
          </a:prstGeom>
          <a:noFill/>
          <a:ln w="4763">
            <a:solidFill>
              <a:srgbClr val="626C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5936" y="866552"/>
            <a:ext cx="851148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БЛОК 1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151930"/>
            <a:ext cx="769679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Визуализация: Говорим на языке образов</a:t>
            </a:r>
            <a:endParaRPr lang="en-US" sz="2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19" y="1664192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Дети с клиповым мышлением — визуалы. Им нужно видеть, чтобы понимать</a:t>
            </a:r>
            <a:r>
              <a:rPr lang="en-US" sz="11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en-US" sz="11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193801"/>
            <a:ext cx="838200" cy="5179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96119" y="2888977"/>
            <a:ext cx="190500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Инфографика вместо инструкций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96119" y="3416945"/>
            <a:ext cx="190500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Любое правило представляем в виде схемы с пиктограммами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298" y="2193801"/>
            <a:ext cx="838200" cy="5179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578298" y="288897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Ментальные карты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578298" y="3427962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В центре — тема, от неё ветки к ключевым словам-картинкам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0553" y="2193801"/>
            <a:ext cx="838200" cy="5179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660553" y="2888977"/>
            <a:ext cx="190507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Скетчноутинг и эмодзи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4660553" y="3411043"/>
            <a:ext cx="190507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Учим зарисовывать услышанное; эмодзи — для оценки эмоций и настроения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2807" y="2193801"/>
            <a:ext cx="838200" cy="51799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742807" y="288897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Мнемотаблицы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6745157" y="3331890"/>
            <a:ext cx="190507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Для заучивания стихов: каждая ячейка — символ-ассоциация к строчке текста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2901" y="392981"/>
            <a:ext cx="1380306" cy="259407"/>
          </a:xfrm>
          <a:prstGeom prst="roundRect">
            <a:avLst>
              <a:gd name="adj" fmla="val 62507"/>
            </a:avLst>
          </a:prstGeom>
          <a:noFill/>
          <a:ln w="4763">
            <a:solidFill>
              <a:srgbClr val="626C3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58701" y="438224"/>
            <a:ext cx="1665908" cy="168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ИГРА ДЛЯ ПЕДАГОГОВ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72901" y="703883"/>
            <a:ext cx="3835226" cy="42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🎮</a:t>
            </a:r>
            <a:r>
              <a:rPr lang="en-US" sz="26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</a:t>
            </a:r>
            <a:r>
              <a:rPr lang="en-US" sz="2400" b="1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Эмодзи-загадки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72901" y="1452860"/>
            <a:ext cx="21461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03011"/>
                </a:solidFill>
                <a:latin typeface="Times New Roman" panose="02020603050405020304" pitchFamily="18" charset="0"/>
                <a:ea typeface="Brygada 1918 SemiBold" pitchFamily="34" charset="-122"/>
                <a:cs typeface="Times New Roman" panose="02020603050405020304" pitchFamily="18" charset="0"/>
              </a:rPr>
              <a:t>Как играть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72901" y="1792709"/>
            <a:ext cx="2655094" cy="1055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Распечатайте названия сказок или строчки из стихов Пушкина, зашифрованные только смайликами. Педагоги угадывают «шифровку» на скорость.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72901" y="2993157"/>
            <a:ext cx="2655094" cy="1612478"/>
          </a:xfrm>
          <a:prstGeom prst="roundRect">
            <a:avLst>
              <a:gd name="adj" fmla="val 12570"/>
            </a:avLst>
          </a:prstGeom>
          <a:solidFill>
            <a:srgbClr val="B6FCB8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63" y="3191321"/>
            <a:ext cx="168846" cy="13506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1870" y="3155603"/>
            <a:ext cx="2081064" cy="12666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Вывод: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Brygada 1918" pitchFamily="34" charset="-122"/>
                <a:cs typeface="Times New Roman" panose="02020603050405020304" pitchFamily="18" charset="0"/>
              </a:rPr>
              <a:t> Это сильная сторона детей. Если мы хотим, чтобы они нас поняли — нужно использовать визуальные алгоритмы и схемы. Это их «родной» язык</a:t>
            </a:r>
            <a:r>
              <a:rPr lang="en-US" sz="10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en-US" sz="10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412" y="1560165"/>
            <a:ext cx="5213449" cy="29542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835" y="68094"/>
            <a:ext cx="3981069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612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5" y="108221"/>
            <a:ext cx="6096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827" y="0"/>
            <a:ext cx="3956173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112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29573" y="1770434"/>
            <a:ext cx="69552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👴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🌊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🐟</a:t>
            </a:r>
            <a:r>
              <a:rPr lang="ru-RU" sz="8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👑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8618" r="28936"/>
          <a:stretch/>
        </p:blipFill>
        <p:spPr>
          <a:xfrm>
            <a:off x="5189707" y="0"/>
            <a:ext cx="3881337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281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" y="2280079"/>
            <a:ext cx="59630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❄️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🏠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👧</a:t>
            </a:r>
            <a:endParaRPr lang="ru-RU" sz="6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емиугольник 6"/>
          <p:cNvSpPr/>
          <p:nvPr/>
        </p:nvSpPr>
        <p:spPr>
          <a:xfrm>
            <a:off x="4916140" y="2741026"/>
            <a:ext cx="914400" cy="914400"/>
          </a:xfrm>
          <a:prstGeom prst="heptag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>
            <a:off x="3180943" y="2740217"/>
            <a:ext cx="233463" cy="236154"/>
          </a:xfrm>
          <a:prstGeom prst="actionButtonBlank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171" y="-145915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3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721</Words>
  <Application>Microsoft Office PowerPoint</Application>
  <PresentationFormat>Экран (16:9)</PresentationFormat>
  <Paragraphs>108</Paragraphs>
  <Slides>15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Times New Roman</vt:lpstr>
      <vt:lpstr>Brygada 1918</vt:lpstr>
      <vt:lpstr>Brygada 1918 SemiBold</vt:lpstr>
      <vt:lpstr>Arial</vt:lpstr>
      <vt:lpstr>Brygada 1918 Light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Аля</dc:creator>
  <cp:lastModifiedBy>Аля</cp:lastModifiedBy>
  <cp:revision>7</cp:revision>
  <dcterms:created xsi:type="dcterms:W3CDTF">2026-05-27T11:12:46Z</dcterms:created>
  <dcterms:modified xsi:type="dcterms:W3CDTF">2026-05-27T12:20:07Z</dcterms:modified>
</cp:coreProperties>
</file>